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9"/>
  </p:notesMasterIdLst>
  <p:handoutMasterIdLst>
    <p:handoutMasterId r:id="rId20"/>
  </p:handoutMasterIdLst>
  <p:sldIdLst>
    <p:sldId id="269" r:id="rId12"/>
    <p:sldId id="268" r:id="rId13"/>
    <p:sldId id="267" r:id="rId14"/>
    <p:sldId id="2145706346" r:id="rId15"/>
    <p:sldId id="265" r:id="rId16"/>
    <p:sldId id="2145706347" r:id="rId17"/>
    <p:sldId id="25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AA7DC8-9AFF-4553-AA5C-3806EEE5CBFD}" v="4" dt="2023-05-16T06:10:35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0851" autoAdjust="0"/>
  </p:normalViewPr>
  <p:slideViewPr>
    <p:cSldViewPr snapToGrid="0">
      <p:cViewPr varScale="1">
        <p:scale>
          <a:sx n="67" d="100"/>
          <a:sy n="67" d="100"/>
        </p:scale>
        <p:origin x="570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32A81F-3425-452D-B1A8-AC4477D7EB7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F942DB9F-1AFB-4907-AF1F-725F72166166}">
      <dgm:prSet phldrT="[Text]"/>
      <dgm:spPr/>
      <dgm:t>
        <a:bodyPr/>
        <a:lstStyle/>
        <a:p>
          <a:r>
            <a:rPr lang="sv-SE" dirty="0"/>
            <a:t>Rapportering</a:t>
          </a:r>
        </a:p>
      </dgm:t>
    </dgm:pt>
    <dgm:pt modelId="{94F1B997-543D-4815-B8B4-784E7307354B}" type="parTrans" cxnId="{0CE87A45-C835-46A2-B53A-17EBD99407E4}">
      <dgm:prSet/>
      <dgm:spPr/>
      <dgm:t>
        <a:bodyPr/>
        <a:lstStyle/>
        <a:p>
          <a:endParaRPr lang="sv-SE"/>
        </a:p>
      </dgm:t>
    </dgm:pt>
    <dgm:pt modelId="{4324FD30-72DD-45A0-BB90-EEA80A716C42}" type="sibTrans" cxnId="{0CE87A45-C835-46A2-B53A-17EBD99407E4}">
      <dgm:prSet/>
      <dgm:spPr/>
      <dgm:t>
        <a:bodyPr/>
        <a:lstStyle/>
        <a:p>
          <a:endParaRPr lang="sv-SE"/>
        </a:p>
      </dgm:t>
    </dgm:pt>
    <dgm:pt modelId="{5632BF71-AD6E-4874-93AC-1C503AE465C9}">
      <dgm:prSet phldrT="[Text]" custT="1"/>
      <dgm:spPr/>
      <dgm:t>
        <a:bodyPr/>
        <a:lstStyle/>
        <a:p>
          <a:r>
            <a:rPr lang="sv-SE" sz="2400" dirty="0"/>
            <a:t>Månatlig uppföljning och skriftlig information till nämnden </a:t>
          </a:r>
        </a:p>
      </dgm:t>
    </dgm:pt>
    <dgm:pt modelId="{DD707932-2AAC-471C-94EC-EDC14C50FA1B}" type="parTrans" cxnId="{E6E995C1-1F41-451A-B7C6-5119910D5C95}">
      <dgm:prSet/>
      <dgm:spPr/>
      <dgm:t>
        <a:bodyPr/>
        <a:lstStyle/>
        <a:p>
          <a:endParaRPr lang="sv-SE"/>
        </a:p>
      </dgm:t>
    </dgm:pt>
    <dgm:pt modelId="{91912901-9EAD-4599-8B9B-8F1CF0D1E5FF}" type="sibTrans" cxnId="{E6E995C1-1F41-451A-B7C6-5119910D5C95}">
      <dgm:prSet/>
      <dgm:spPr/>
      <dgm:t>
        <a:bodyPr/>
        <a:lstStyle/>
        <a:p>
          <a:endParaRPr lang="sv-SE"/>
        </a:p>
      </dgm:t>
    </dgm:pt>
    <dgm:pt modelId="{C5B8CE77-1BF2-4110-AD64-6A74DC9DFDEF}">
      <dgm:prSet phldrT="[Text]"/>
      <dgm:spPr/>
      <dgm:t>
        <a:bodyPr/>
        <a:lstStyle/>
        <a:p>
          <a:r>
            <a:rPr lang="sv-SE" dirty="0"/>
            <a:t>Särskild redovisning</a:t>
          </a:r>
        </a:p>
      </dgm:t>
    </dgm:pt>
    <dgm:pt modelId="{A4AE6EAF-ACE7-4C21-80DE-24CF42773278}" type="parTrans" cxnId="{1867D020-E190-4D0B-8F07-E936F0015D59}">
      <dgm:prSet/>
      <dgm:spPr/>
      <dgm:t>
        <a:bodyPr/>
        <a:lstStyle/>
        <a:p>
          <a:endParaRPr lang="sv-SE"/>
        </a:p>
      </dgm:t>
    </dgm:pt>
    <dgm:pt modelId="{FC30A682-A49E-4C56-AC73-4D3699827457}" type="sibTrans" cxnId="{1867D020-E190-4D0B-8F07-E936F0015D59}">
      <dgm:prSet/>
      <dgm:spPr/>
      <dgm:t>
        <a:bodyPr/>
        <a:lstStyle/>
        <a:p>
          <a:endParaRPr lang="sv-SE"/>
        </a:p>
      </dgm:t>
    </dgm:pt>
    <dgm:pt modelId="{CCCF502E-3840-41F1-88D2-897D10F8325F}">
      <dgm:prSet phldrT="[Text]" custT="1"/>
      <dgm:spPr/>
      <dgm:t>
        <a:bodyPr/>
        <a:lstStyle/>
        <a:p>
          <a:r>
            <a:rPr lang="sv-SE" sz="2400" dirty="0"/>
            <a:t>Vid behov sker en muntlig redovisning</a:t>
          </a:r>
        </a:p>
      </dgm:t>
    </dgm:pt>
    <dgm:pt modelId="{2AF6DFBC-B8C3-44AD-85C5-5357270C0B28}" type="parTrans" cxnId="{48A27F18-72FB-43D8-96B3-B140155A503B}">
      <dgm:prSet/>
      <dgm:spPr/>
      <dgm:t>
        <a:bodyPr/>
        <a:lstStyle/>
        <a:p>
          <a:endParaRPr lang="sv-SE"/>
        </a:p>
      </dgm:t>
    </dgm:pt>
    <dgm:pt modelId="{869957FB-B7F1-46C2-AB77-179755970EB2}" type="sibTrans" cxnId="{48A27F18-72FB-43D8-96B3-B140155A503B}">
      <dgm:prSet/>
      <dgm:spPr/>
      <dgm:t>
        <a:bodyPr/>
        <a:lstStyle/>
        <a:p>
          <a:endParaRPr lang="sv-SE"/>
        </a:p>
      </dgm:t>
    </dgm:pt>
    <dgm:pt modelId="{E9FF7498-3414-4A65-A836-07DF122CFFA4}">
      <dgm:prSet phldrT="[Text]"/>
      <dgm:spPr/>
      <dgm:t>
        <a:bodyPr/>
        <a:lstStyle/>
        <a:p>
          <a:r>
            <a:rPr lang="sv-SE" dirty="0"/>
            <a:t>Beslutsärende</a:t>
          </a:r>
        </a:p>
      </dgm:t>
    </dgm:pt>
    <dgm:pt modelId="{AEF4667B-1E0F-46D8-A3B5-BA40AC45EF9F}" type="parTrans" cxnId="{1342C429-6561-49B8-96AE-A6FC86CAD6F4}">
      <dgm:prSet/>
      <dgm:spPr/>
      <dgm:t>
        <a:bodyPr/>
        <a:lstStyle/>
        <a:p>
          <a:endParaRPr lang="sv-SE"/>
        </a:p>
      </dgm:t>
    </dgm:pt>
    <dgm:pt modelId="{1DEB1012-9AE8-4956-868C-2417828474DB}" type="sibTrans" cxnId="{1342C429-6561-49B8-96AE-A6FC86CAD6F4}">
      <dgm:prSet/>
      <dgm:spPr/>
      <dgm:t>
        <a:bodyPr/>
        <a:lstStyle/>
        <a:p>
          <a:endParaRPr lang="sv-SE"/>
        </a:p>
      </dgm:t>
    </dgm:pt>
    <dgm:pt modelId="{BC09240B-50D0-4983-A082-892C6B87ACBE}">
      <dgm:prSet phldrT="[Text]" custT="1"/>
      <dgm:spPr/>
      <dgm:t>
        <a:bodyPr/>
        <a:lstStyle/>
        <a:p>
          <a:r>
            <a:rPr lang="sv-SE" sz="2400" dirty="0"/>
            <a:t>Finns behov av beslut lyfts detta i särskild ordning</a:t>
          </a:r>
        </a:p>
      </dgm:t>
    </dgm:pt>
    <dgm:pt modelId="{818B1597-34B6-490C-BE1F-2F274CF6B45B}" type="parTrans" cxnId="{94600BF0-977F-47C4-A27D-DDC1F5C6EC18}">
      <dgm:prSet/>
      <dgm:spPr/>
      <dgm:t>
        <a:bodyPr/>
        <a:lstStyle/>
        <a:p>
          <a:endParaRPr lang="sv-SE"/>
        </a:p>
      </dgm:t>
    </dgm:pt>
    <dgm:pt modelId="{B7F28BCD-4BF7-43A9-9907-187354A3507D}" type="sibTrans" cxnId="{94600BF0-977F-47C4-A27D-DDC1F5C6EC18}">
      <dgm:prSet/>
      <dgm:spPr/>
      <dgm:t>
        <a:bodyPr/>
        <a:lstStyle/>
        <a:p>
          <a:endParaRPr lang="sv-SE"/>
        </a:p>
      </dgm:t>
    </dgm:pt>
    <dgm:pt modelId="{63E4F855-63C3-4BF5-9976-5021A93664B1}" type="pres">
      <dgm:prSet presAssocID="{8F32A81F-3425-452D-B1A8-AC4477D7EB75}" presName="linearFlow" presStyleCnt="0">
        <dgm:presLayoutVars>
          <dgm:dir/>
          <dgm:animLvl val="lvl"/>
          <dgm:resizeHandles val="exact"/>
        </dgm:presLayoutVars>
      </dgm:prSet>
      <dgm:spPr/>
    </dgm:pt>
    <dgm:pt modelId="{AEE18693-ED5B-4499-89CC-3DF17E3686C6}" type="pres">
      <dgm:prSet presAssocID="{F942DB9F-1AFB-4907-AF1F-725F72166166}" presName="composite" presStyleCnt="0"/>
      <dgm:spPr/>
    </dgm:pt>
    <dgm:pt modelId="{9CB46493-1B22-43B8-B206-666558A938A5}" type="pres">
      <dgm:prSet presAssocID="{F942DB9F-1AFB-4907-AF1F-725F7216616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BB114D00-E5BB-4A30-89B4-D1DE834C6C96}" type="pres">
      <dgm:prSet presAssocID="{F942DB9F-1AFB-4907-AF1F-725F72166166}" presName="descendantText" presStyleLbl="alignAcc1" presStyleIdx="0" presStyleCnt="3">
        <dgm:presLayoutVars>
          <dgm:bulletEnabled val="1"/>
        </dgm:presLayoutVars>
      </dgm:prSet>
      <dgm:spPr/>
    </dgm:pt>
    <dgm:pt modelId="{A1B2C7EA-E418-4071-9E58-E1BB40598E5A}" type="pres">
      <dgm:prSet presAssocID="{4324FD30-72DD-45A0-BB90-EEA80A716C42}" presName="sp" presStyleCnt="0"/>
      <dgm:spPr/>
    </dgm:pt>
    <dgm:pt modelId="{1B379424-5E4F-4688-9766-E371AA9F6D54}" type="pres">
      <dgm:prSet presAssocID="{C5B8CE77-1BF2-4110-AD64-6A74DC9DFDEF}" presName="composite" presStyleCnt="0"/>
      <dgm:spPr/>
    </dgm:pt>
    <dgm:pt modelId="{7A8512CE-4266-49C2-ADD5-84D2B0726AFA}" type="pres">
      <dgm:prSet presAssocID="{C5B8CE77-1BF2-4110-AD64-6A74DC9DFDEF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5C2B215-C6BD-4D3D-803F-F4E274FE0591}" type="pres">
      <dgm:prSet presAssocID="{C5B8CE77-1BF2-4110-AD64-6A74DC9DFDEF}" presName="descendantText" presStyleLbl="alignAcc1" presStyleIdx="1" presStyleCnt="3">
        <dgm:presLayoutVars>
          <dgm:bulletEnabled val="1"/>
        </dgm:presLayoutVars>
      </dgm:prSet>
      <dgm:spPr/>
    </dgm:pt>
    <dgm:pt modelId="{8AC73334-1A05-4124-8EB5-C7EE6DB6AC4A}" type="pres">
      <dgm:prSet presAssocID="{FC30A682-A49E-4C56-AC73-4D3699827457}" presName="sp" presStyleCnt="0"/>
      <dgm:spPr/>
    </dgm:pt>
    <dgm:pt modelId="{BEBA7C75-347E-43DE-BD65-C4501DD408C6}" type="pres">
      <dgm:prSet presAssocID="{E9FF7498-3414-4A65-A836-07DF122CFFA4}" presName="composite" presStyleCnt="0"/>
      <dgm:spPr/>
    </dgm:pt>
    <dgm:pt modelId="{3D959B1F-C285-4769-9D0C-E6325B2746D7}" type="pres">
      <dgm:prSet presAssocID="{E9FF7498-3414-4A65-A836-07DF122CFFA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9C19674-A849-4ADD-B775-914BE79601E6}" type="pres">
      <dgm:prSet presAssocID="{E9FF7498-3414-4A65-A836-07DF122CFFA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400C00B-3FAC-4AB7-A661-D08CB46FFCDB}" type="presOf" srcId="{CCCF502E-3840-41F1-88D2-897D10F8325F}" destId="{55C2B215-C6BD-4D3D-803F-F4E274FE0591}" srcOrd="0" destOrd="0" presId="urn:microsoft.com/office/officeart/2005/8/layout/chevron2"/>
    <dgm:cxn modelId="{92A26B18-67A5-40AC-85A8-9EFD94D9D30A}" type="presOf" srcId="{F942DB9F-1AFB-4907-AF1F-725F72166166}" destId="{9CB46493-1B22-43B8-B206-666558A938A5}" srcOrd="0" destOrd="0" presId="urn:microsoft.com/office/officeart/2005/8/layout/chevron2"/>
    <dgm:cxn modelId="{48A27F18-72FB-43D8-96B3-B140155A503B}" srcId="{C5B8CE77-1BF2-4110-AD64-6A74DC9DFDEF}" destId="{CCCF502E-3840-41F1-88D2-897D10F8325F}" srcOrd="0" destOrd="0" parTransId="{2AF6DFBC-B8C3-44AD-85C5-5357270C0B28}" sibTransId="{869957FB-B7F1-46C2-AB77-179755970EB2}"/>
    <dgm:cxn modelId="{1867D020-E190-4D0B-8F07-E936F0015D59}" srcId="{8F32A81F-3425-452D-B1A8-AC4477D7EB75}" destId="{C5B8CE77-1BF2-4110-AD64-6A74DC9DFDEF}" srcOrd="1" destOrd="0" parTransId="{A4AE6EAF-ACE7-4C21-80DE-24CF42773278}" sibTransId="{FC30A682-A49E-4C56-AC73-4D3699827457}"/>
    <dgm:cxn modelId="{464B0A25-F9D2-483D-A046-F573696FDDF6}" type="presOf" srcId="{C5B8CE77-1BF2-4110-AD64-6A74DC9DFDEF}" destId="{7A8512CE-4266-49C2-ADD5-84D2B0726AFA}" srcOrd="0" destOrd="0" presId="urn:microsoft.com/office/officeart/2005/8/layout/chevron2"/>
    <dgm:cxn modelId="{1342C429-6561-49B8-96AE-A6FC86CAD6F4}" srcId="{8F32A81F-3425-452D-B1A8-AC4477D7EB75}" destId="{E9FF7498-3414-4A65-A836-07DF122CFFA4}" srcOrd="2" destOrd="0" parTransId="{AEF4667B-1E0F-46D8-A3B5-BA40AC45EF9F}" sibTransId="{1DEB1012-9AE8-4956-868C-2417828474DB}"/>
    <dgm:cxn modelId="{96314C60-EA2D-48BE-BC6E-FC0DCDC33C0A}" type="presOf" srcId="{8F32A81F-3425-452D-B1A8-AC4477D7EB75}" destId="{63E4F855-63C3-4BF5-9976-5021A93664B1}" srcOrd="0" destOrd="0" presId="urn:microsoft.com/office/officeart/2005/8/layout/chevron2"/>
    <dgm:cxn modelId="{0CE87A45-C835-46A2-B53A-17EBD99407E4}" srcId="{8F32A81F-3425-452D-B1A8-AC4477D7EB75}" destId="{F942DB9F-1AFB-4907-AF1F-725F72166166}" srcOrd="0" destOrd="0" parTransId="{94F1B997-543D-4815-B8B4-784E7307354B}" sibTransId="{4324FD30-72DD-45A0-BB90-EEA80A716C42}"/>
    <dgm:cxn modelId="{90280A6D-74A4-49BF-B287-4E461E6D3EBB}" type="presOf" srcId="{E9FF7498-3414-4A65-A836-07DF122CFFA4}" destId="{3D959B1F-C285-4769-9D0C-E6325B2746D7}" srcOrd="0" destOrd="0" presId="urn:microsoft.com/office/officeart/2005/8/layout/chevron2"/>
    <dgm:cxn modelId="{1BF8C46D-C95A-4FF1-93B0-505866F1AB7D}" type="presOf" srcId="{5632BF71-AD6E-4874-93AC-1C503AE465C9}" destId="{BB114D00-E5BB-4A30-89B4-D1DE834C6C96}" srcOrd="0" destOrd="0" presId="urn:microsoft.com/office/officeart/2005/8/layout/chevron2"/>
    <dgm:cxn modelId="{5DB8D5A0-5232-4147-8438-94547DE29D32}" type="presOf" srcId="{BC09240B-50D0-4983-A082-892C6B87ACBE}" destId="{39C19674-A849-4ADD-B775-914BE79601E6}" srcOrd="0" destOrd="0" presId="urn:microsoft.com/office/officeart/2005/8/layout/chevron2"/>
    <dgm:cxn modelId="{E6E995C1-1F41-451A-B7C6-5119910D5C95}" srcId="{F942DB9F-1AFB-4907-AF1F-725F72166166}" destId="{5632BF71-AD6E-4874-93AC-1C503AE465C9}" srcOrd="0" destOrd="0" parTransId="{DD707932-2AAC-471C-94EC-EDC14C50FA1B}" sibTransId="{91912901-9EAD-4599-8B9B-8F1CF0D1E5FF}"/>
    <dgm:cxn modelId="{94600BF0-977F-47C4-A27D-DDC1F5C6EC18}" srcId="{E9FF7498-3414-4A65-A836-07DF122CFFA4}" destId="{BC09240B-50D0-4983-A082-892C6B87ACBE}" srcOrd="0" destOrd="0" parTransId="{818B1597-34B6-490C-BE1F-2F274CF6B45B}" sibTransId="{B7F28BCD-4BF7-43A9-9907-187354A3507D}"/>
    <dgm:cxn modelId="{8182DD26-A369-4888-A2BA-3D7FABE09A81}" type="presParOf" srcId="{63E4F855-63C3-4BF5-9976-5021A93664B1}" destId="{AEE18693-ED5B-4499-89CC-3DF17E3686C6}" srcOrd="0" destOrd="0" presId="urn:microsoft.com/office/officeart/2005/8/layout/chevron2"/>
    <dgm:cxn modelId="{35AD75C5-B80A-4D95-A25B-D0C5832A8E46}" type="presParOf" srcId="{AEE18693-ED5B-4499-89CC-3DF17E3686C6}" destId="{9CB46493-1B22-43B8-B206-666558A938A5}" srcOrd="0" destOrd="0" presId="urn:microsoft.com/office/officeart/2005/8/layout/chevron2"/>
    <dgm:cxn modelId="{71EFA15E-EDDC-4D7B-92EA-B9657C75E86F}" type="presParOf" srcId="{AEE18693-ED5B-4499-89CC-3DF17E3686C6}" destId="{BB114D00-E5BB-4A30-89B4-D1DE834C6C96}" srcOrd="1" destOrd="0" presId="urn:microsoft.com/office/officeart/2005/8/layout/chevron2"/>
    <dgm:cxn modelId="{B43414AD-87C2-4D09-BFDA-26DC93EE5AF2}" type="presParOf" srcId="{63E4F855-63C3-4BF5-9976-5021A93664B1}" destId="{A1B2C7EA-E418-4071-9E58-E1BB40598E5A}" srcOrd="1" destOrd="0" presId="urn:microsoft.com/office/officeart/2005/8/layout/chevron2"/>
    <dgm:cxn modelId="{9B96CB43-F424-4673-8252-E0E951068F38}" type="presParOf" srcId="{63E4F855-63C3-4BF5-9976-5021A93664B1}" destId="{1B379424-5E4F-4688-9766-E371AA9F6D54}" srcOrd="2" destOrd="0" presId="urn:microsoft.com/office/officeart/2005/8/layout/chevron2"/>
    <dgm:cxn modelId="{64F42C28-E754-40DA-9D10-9E61A2030A2F}" type="presParOf" srcId="{1B379424-5E4F-4688-9766-E371AA9F6D54}" destId="{7A8512CE-4266-49C2-ADD5-84D2B0726AFA}" srcOrd="0" destOrd="0" presId="urn:microsoft.com/office/officeart/2005/8/layout/chevron2"/>
    <dgm:cxn modelId="{1B4F54A2-3938-4057-8DF9-BF10F4FB0A2E}" type="presParOf" srcId="{1B379424-5E4F-4688-9766-E371AA9F6D54}" destId="{55C2B215-C6BD-4D3D-803F-F4E274FE0591}" srcOrd="1" destOrd="0" presId="urn:microsoft.com/office/officeart/2005/8/layout/chevron2"/>
    <dgm:cxn modelId="{65C09791-08FE-408E-BF9C-5ACC57FEF0E6}" type="presParOf" srcId="{63E4F855-63C3-4BF5-9976-5021A93664B1}" destId="{8AC73334-1A05-4124-8EB5-C7EE6DB6AC4A}" srcOrd="3" destOrd="0" presId="urn:microsoft.com/office/officeart/2005/8/layout/chevron2"/>
    <dgm:cxn modelId="{47B9CFA7-9802-46E1-BEBF-EB835AC7B0B3}" type="presParOf" srcId="{63E4F855-63C3-4BF5-9976-5021A93664B1}" destId="{BEBA7C75-347E-43DE-BD65-C4501DD408C6}" srcOrd="4" destOrd="0" presId="urn:microsoft.com/office/officeart/2005/8/layout/chevron2"/>
    <dgm:cxn modelId="{E4FF4719-E61D-4CB6-B829-066855A8C7B5}" type="presParOf" srcId="{BEBA7C75-347E-43DE-BD65-C4501DD408C6}" destId="{3D959B1F-C285-4769-9D0C-E6325B2746D7}" srcOrd="0" destOrd="0" presId="urn:microsoft.com/office/officeart/2005/8/layout/chevron2"/>
    <dgm:cxn modelId="{918E44DB-60C5-443D-A2A6-3B46229E19DA}" type="presParOf" srcId="{BEBA7C75-347E-43DE-BD65-C4501DD408C6}" destId="{39C19674-A849-4ADD-B775-914BE79601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46493-1B22-43B8-B206-666558A938A5}">
      <dsp:nvSpPr>
        <dsp:cNvPr id="0" name=""/>
        <dsp:cNvSpPr/>
      </dsp:nvSpPr>
      <dsp:spPr>
        <a:xfrm rot="5400000">
          <a:off x="-221202" y="221210"/>
          <a:ext cx="1474685" cy="1032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Rapportering</a:t>
          </a:r>
        </a:p>
      </dsp:txBody>
      <dsp:txXfrm rot="-5400000">
        <a:off x="2" y="516147"/>
        <a:ext cx="1032279" cy="442406"/>
      </dsp:txXfrm>
    </dsp:sp>
    <dsp:sp modelId="{BB114D00-E5BB-4A30-89B4-D1DE834C6C96}">
      <dsp:nvSpPr>
        <dsp:cNvPr id="0" name=""/>
        <dsp:cNvSpPr/>
      </dsp:nvSpPr>
      <dsp:spPr>
        <a:xfrm rot="5400000">
          <a:off x="5071623" y="-4039335"/>
          <a:ext cx="958545" cy="903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Månatlig uppföljning och skriftlig information till nämnden </a:t>
          </a:r>
        </a:p>
      </dsp:txBody>
      <dsp:txXfrm rot="-5400000">
        <a:off x="1032280" y="46800"/>
        <a:ext cx="8990440" cy="864961"/>
      </dsp:txXfrm>
    </dsp:sp>
    <dsp:sp modelId="{7A8512CE-4266-49C2-ADD5-84D2B0726AFA}">
      <dsp:nvSpPr>
        <dsp:cNvPr id="0" name=""/>
        <dsp:cNvSpPr/>
      </dsp:nvSpPr>
      <dsp:spPr>
        <a:xfrm rot="5400000">
          <a:off x="-221202" y="1499985"/>
          <a:ext cx="1474685" cy="1032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Särskild redovisning</a:t>
          </a:r>
        </a:p>
      </dsp:txBody>
      <dsp:txXfrm rot="-5400000">
        <a:off x="2" y="1794922"/>
        <a:ext cx="1032279" cy="442406"/>
      </dsp:txXfrm>
    </dsp:sp>
    <dsp:sp modelId="{55C2B215-C6BD-4D3D-803F-F4E274FE0591}">
      <dsp:nvSpPr>
        <dsp:cNvPr id="0" name=""/>
        <dsp:cNvSpPr/>
      </dsp:nvSpPr>
      <dsp:spPr>
        <a:xfrm rot="5400000">
          <a:off x="5071623" y="-2760561"/>
          <a:ext cx="958545" cy="903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Vid behov sker en muntlig redovisning</a:t>
          </a:r>
        </a:p>
      </dsp:txBody>
      <dsp:txXfrm rot="-5400000">
        <a:off x="1032280" y="1325574"/>
        <a:ext cx="8990440" cy="864961"/>
      </dsp:txXfrm>
    </dsp:sp>
    <dsp:sp modelId="{3D959B1F-C285-4769-9D0C-E6325B2746D7}">
      <dsp:nvSpPr>
        <dsp:cNvPr id="0" name=""/>
        <dsp:cNvSpPr/>
      </dsp:nvSpPr>
      <dsp:spPr>
        <a:xfrm rot="5400000">
          <a:off x="-221202" y="2778760"/>
          <a:ext cx="1474685" cy="10322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Beslutsärende</a:t>
          </a:r>
        </a:p>
      </dsp:txBody>
      <dsp:txXfrm rot="-5400000">
        <a:off x="2" y="3073697"/>
        <a:ext cx="1032279" cy="442406"/>
      </dsp:txXfrm>
    </dsp:sp>
    <dsp:sp modelId="{39C19674-A849-4ADD-B775-914BE79601E6}">
      <dsp:nvSpPr>
        <dsp:cNvPr id="0" name=""/>
        <dsp:cNvSpPr/>
      </dsp:nvSpPr>
      <dsp:spPr>
        <a:xfrm rot="5400000">
          <a:off x="5071623" y="-1481786"/>
          <a:ext cx="958545" cy="903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400" kern="1200" dirty="0"/>
            <a:t>Finns behov av beslut lyfts detta i särskild ordning</a:t>
          </a:r>
        </a:p>
      </dsp:txBody>
      <dsp:txXfrm rot="-5400000">
        <a:off x="1032280" y="2604349"/>
        <a:ext cx="8990440" cy="864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2023-05-16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2023-05-16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2023-05-16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4536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2023-05-16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Statusrapport komplexa exploateringsprojekt.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Elisabet Gondinger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6E5DC8-867C-35F9-2820-1D61623A69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2023-05-22</a:t>
            </a:r>
          </a:p>
        </p:txBody>
      </p:sp>
    </p:spTree>
    <p:extLst>
      <p:ext uri="{BB962C8B-B14F-4D97-AF65-F5344CB8AC3E}">
        <p14:creationId xmlns:p14="http://schemas.microsoft.com/office/powerpoint/2010/main" val="119377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47B1A2-8ECF-43BB-924D-CF8DCA679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sz="2300"/>
              <a:t>Vad är ett projekt eller program med hög komplexitet?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EB1A4D-E706-461D-B3CF-EEFB799E9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v-SE" dirty="0"/>
              <a:t>Komplexa projekt är komplexa utifrån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dirty="0"/>
              <a:t>en eller flera aspekter som till exempel:</a:t>
            </a:r>
          </a:p>
          <a:p>
            <a:pPr marL="0" indent="0">
              <a:lnSpc>
                <a:spcPct val="100000"/>
              </a:lnSpc>
              <a:buNone/>
            </a:pPr>
            <a:endParaRPr lang="sv-SE" dirty="0"/>
          </a:p>
          <a:p>
            <a:pPr>
              <a:lnSpc>
                <a:spcPct val="100000"/>
              </a:lnSpc>
            </a:pPr>
            <a:r>
              <a:rPr lang="sv-SE" dirty="0"/>
              <a:t>strategisk betydelse</a:t>
            </a:r>
          </a:p>
          <a:p>
            <a:pPr>
              <a:lnSpc>
                <a:spcPct val="100000"/>
              </a:lnSpc>
            </a:pPr>
            <a:r>
              <a:rPr lang="sv-SE" dirty="0"/>
              <a:t>allmänintresse</a:t>
            </a:r>
          </a:p>
          <a:p>
            <a:pPr>
              <a:lnSpc>
                <a:spcPct val="100000"/>
              </a:lnSpc>
            </a:pPr>
            <a:r>
              <a:rPr lang="sv-SE" dirty="0"/>
              <a:t>finansiell risk</a:t>
            </a:r>
          </a:p>
          <a:p>
            <a:pPr>
              <a:lnSpc>
                <a:spcPct val="100000"/>
              </a:lnSpc>
            </a:pPr>
            <a:r>
              <a:rPr lang="sv-SE" dirty="0"/>
              <a:t>exploateringens komplexitet</a:t>
            </a:r>
          </a:p>
          <a:p>
            <a:pPr>
              <a:lnSpc>
                <a:spcPct val="100000"/>
              </a:lnSpc>
            </a:pPr>
            <a:r>
              <a:rPr lang="sv-SE" dirty="0"/>
              <a:t>omgivningspåverkan av exploateringen</a:t>
            </a:r>
          </a:p>
          <a:p>
            <a:pPr>
              <a:lnSpc>
                <a:spcPct val="100000"/>
              </a:lnSpc>
            </a:pPr>
            <a:endParaRPr lang="sv-SE" dirty="0"/>
          </a:p>
          <a:p>
            <a:pPr marL="0" indent="0">
              <a:lnSpc>
                <a:spcPct val="100000"/>
              </a:lnSpc>
              <a:buNone/>
            </a:pPr>
            <a:r>
              <a:rPr lang="sv-SE" dirty="0"/>
              <a:t> </a:t>
            </a:r>
          </a:p>
        </p:txBody>
      </p:sp>
      <p:pic>
        <p:nvPicPr>
          <p:cNvPr id="9" name="Bildobjekt 8" descr="En bild som visar byggnad, utomhus, personer, gå&#10;&#10;Automatiskt genererad beskrivning">
            <a:extLst>
              <a:ext uri="{FF2B5EF4-FFF2-40B4-BE49-F238E27FC236}">
                <a16:creationId xmlns:a16="http://schemas.microsoft.com/office/drawing/2014/main" id="{867E6C1E-4AFE-7FF6-006A-70DD8AD638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2" r="21309" b="1"/>
          <a:stretch/>
        </p:blipFill>
        <p:spPr>
          <a:xfrm>
            <a:off x="6379250" y="1736729"/>
            <a:ext cx="5400000" cy="4176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848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677DEF3-95FE-47B7-B10F-5EDAE86D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Vid varje nämnd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4579482C-615C-4267-B4E7-5050B54B1FF9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698307835"/>
              </p:ext>
            </p:extLst>
          </p:nvPr>
        </p:nvGraphicFramePr>
        <p:xfrm>
          <a:off x="1055688" y="1736725"/>
          <a:ext cx="10069512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196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A971D05-F835-473F-9A6A-8C0B71F39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Exploateringsprojekt som rapporteras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222414-D3C2-4BD3-916B-AA4AC9B5D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4394" y="2128837"/>
            <a:ext cx="5231606" cy="3021807"/>
          </a:xfrm>
        </p:spPr>
        <p:txBody>
          <a:bodyPr>
            <a:normAutofit/>
          </a:bodyPr>
          <a:lstStyle/>
          <a:p>
            <a:pPr fontAlgn="b"/>
            <a:r>
              <a:rPr lang="sv-SE" sz="2300" dirty="0"/>
              <a:t>Gamlestan </a:t>
            </a:r>
          </a:p>
          <a:p>
            <a:pPr fontAlgn="b"/>
            <a:r>
              <a:rPr lang="sv-SE" sz="2300" dirty="0"/>
              <a:t>Ny arena och evenemangsområde</a:t>
            </a:r>
          </a:p>
          <a:p>
            <a:pPr fontAlgn="b"/>
            <a:r>
              <a:rPr lang="sv-SE" sz="2300" dirty="0"/>
              <a:t>Frölunda torg</a:t>
            </a:r>
          </a:p>
          <a:p>
            <a:pPr fontAlgn="b"/>
            <a:r>
              <a:rPr lang="sv-SE" sz="2300" dirty="0"/>
              <a:t>Per Dubb, Medicinareberget</a:t>
            </a:r>
          </a:p>
          <a:p>
            <a:pPr fontAlgn="b"/>
            <a:r>
              <a:rPr lang="sv-SE" sz="2300" dirty="0"/>
              <a:t>Skanstorget</a:t>
            </a:r>
          </a:p>
          <a:p>
            <a:pPr fontAlgn="b"/>
            <a:endParaRPr lang="sv-SE" sz="2300" dirty="0"/>
          </a:p>
          <a:p>
            <a:pPr fontAlgn="b"/>
            <a:endParaRPr lang="sv-SE" sz="2300" dirty="0"/>
          </a:p>
          <a:p>
            <a:pPr fontAlgn="b"/>
            <a:endParaRPr lang="sv-SE" sz="2300" dirty="0"/>
          </a:p>
          <a:p>
            <a:pPr fontAlgn="b"/>
            <a:endParaRPr lang="sv-SE" sz="2300" dirty="0"/>
          </a:p>
          <a:p>
            <a:pPr fontAlgn="b"/>
            <a:endParaRPr lang="sv-SE" sz="2300" dirty="0"/>
          </a:p>
          <a:p>
            <a:pPr fontAlgn="b"/>
            <a:endParaRPr lang="sv-SE" sz="2300" dirty="0"/>
          </a:p>
          <a:p>
            <a:pPr marL="0" indent="0" fontAlgn="b">
              <a:buNone/>
            </a:pPr>
            <a:endParaRPr lang="sv-SE" sz="2300" dirty="0"/>
          </a:p>
          <a:p>
            <a:pPr marL="0" indent="0" fontAlgn="ctr">
              <a:buNone/>
            </a:pPr>
            <a:endParaRPr lang="sv-SE" sz="2300" i="1" dirty="0"/>
          </a:p>
        </p:txBody>
      </p:sp>
    </p:spTree>
    <p:extLst>
      <p:ext uri="{BB962C8B-B14F-4D97-AF65-F5344CB8AC3E}">
        <p14:creationId xmlns:p14="http://schemas.microsoft.com/office/powerpoint/2010/main" val="1135298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Definition färger projektuppföljning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vert="horz" lIns="0" tIns="0" rIns="0" bIns="0" rtlCol="0" anchor="t">
            <a:normAutofit fontScale="70000" lnSpcReduction="20000"/>
          </a:bodyPr>
          <a:lstStyle/>
          <a:p>
            <a:pPr marL="229870" indent="-229870"/>
            <a:endParaRPr lang="sv-SE" dirty="0">
              <a:highlight>
                <a:srgbClr val="00FF00"/>
              </a:highlight>
              <a:cs typeface="Arial"/>
            </a:endParaRPr>
          </a:p>
          <a:p>
            <a:pPr marL="229870" indent="-229870"/>
            <a:r>
              <a:rPr lang="sv-SE" b="1" dirty="0">
                <a:highlight>
                  <a:srgbClr val="00FF00"/>
                </a:highlight>
              </a:rPr>
              <a:t>Grön</a:t>
            </a:r>
            <a:r>
              <a:rPr lang="sv-SE" dirty="0"/>
              <a:t>  	</a:t>
            </a:r>
            <a:r>
              <a:rPr lang="sv-SE" b="1" dirty="0"/>
              <a:t>Ingen avvikelse </a:t>
            </a:r>
            <a:endParaRPr lang="sv-SE" b="1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	Läget är under kontroll, vi följer gällande plan för projektet med avseende på Tid, Kostnad, Innehåll och Risker</a:t>
            </a:r>
          </a:p>
          <a:p>
            <a:pPr marL="0" indent="0">
              <a:buNone/>
            </a:pPr>
            <a:endParaRPr lang="sv-SE" dirty="0"/>
          </a:p>
          <a:p>
            <a:pPr marL="229870" indent="-229870"/>
            <a:r>
              <a:rPr lang="sv-SE" b="1" dirty="0">
                <a:highlight>
                  <a:srgbClr val="FFFF00"/>
                </a:highlight>
              </a:rPr>
              <a:t>Gul</a:t>
            </a:r>
            <a:r>
              <a:rPr lang="sv-SE" dirty="0"/>
              <a:t> 	</a:t>
            </a:r>
            <a:r>
              <a:rPr lang="sv-SE" b="1" dirty="0"/>
              <a:t>Mindre avvikelse </a:t>
            </a:r>
            <a:endParaRPr lang="sv-SE" b="1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	Projektets nuläge avviker från planen med avseende på Tid och/eller Kostnader och/eller Innehåll och/eller Risker, 	men åtgärder finns och hanteras inom projektets givna ramar</a:t>
            </a:r>
          </a:p>
          <a:p>
            <a:pPr marL="0" indent="0">
              <a:buNone/>
            </a:pPr>
            <a:endParaRPr lang="sv-SE" dirty="0"/>
          </a:p>
          <a:p>
            <a:pPr marL="229870" indent="-229870"/>
            <a:r>
              <a:rPr lang="sv-SE" b="1" dirty="0">
                <a:highlight>
                  <a:srgbClr val="FF0000"/>
                </a:highlight>
              </a:rPr>
              <a:t>Röd</a:t>
            </a:r>
            <a:r>
              <a:rPr lang="sv-SE" dirty="0"/>
              <a:t> 	</a:t>
            </a:r>
            <a:r>
              <a:rPr lang="sv-SE" b="1" dirty="0"/>
              <a:t>Större avvikelse </a:t>
            </a:r>
            <a:endParaRPr lang="sv-SE" b="1" dirty="0">
              <a:cs typeface="Arial"/>
            </a:endParaRPr>
          </a:p>
          <a:p>
            <a:pPr marL="0" indent="0">
              <a:buNone/>
            </a:pPr>
            <a:r>
              <a:rPr lang="sv-SE" dirty="0"/>
              <a:t>	Projektets nuläge avviker från planen avseende på Tid och/eller Ekonomi och/eller Innehåll och/eller Risker som 	riskerar att 	projektet missar sitt mål. Det finns inga åtgärder för närvarande som avhjälper situationen</a:t>
            </a:r>
            <a:endParaRPr lang="sv-SE" dirty="0">
              <a:cs typeface="Arial"/>
            </a:endParaRPr>
          </a:p>
          <a:p>
            <a:pPr marL="0" indent="0">
              <a:buNone/>
            </a:pPr>
            <a:endParaRPr lang="sv-SE" dirty="0">
              <a:cs typeface="Arial"/>
            </a:endParaRPr>
          </a:p>
          <a:p>
            <a:pPr marL="229870" indent="-229870"/>
            <a:r>
              <a:rPr lang="sv-SE" b="1" dirty="0">
                <a:solidFill>
                  <a:schemeClr val="tx1"/>
                </a:solidFill>
                <a:highlight>
                  <a:srgbClr val="0077BC"/>
                </a:highlight>
              </a:rPr>
              <a:t>Blått</a:t>
            </a:r>
            <a:r>
              <a:rPr lang="sv-SE" dirty="0"/>
              <a:t> 	Åtgärden saknar beslutade ramar.</a:t>
            </a:r>
            <a:endParaRPr lang="sv-SE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880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AF4261-A24C-4EA9-8D22-1FE62DE10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34" y="333791"/>
            <a:ext cx="9170279" cy="546459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Status 2023-05-22, Exploateringsportföljen</a:t>
            </a:r>
          </a:p>
        </p:txBody>
      </p:sp>
      <p:graphicFrame>
        <p:nvGraphicFramePr>
          <p:cNvPr id="9" name="Tabell 10">
            <a:extLst>
              <a:ext uri="{FF2B5EF4-FFF2-40B4-BE49-F238E27FC236}">
                <a16:creationId xmlns:a16="http://schemas.microsoft.com/office/drawing/2014/main" id="{171D1BDC-F19F-4D9B-8703-6E448B931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68768"/>
              </p:ext>
            </p:extLst>
          </p:nvPr>
        </p:nvGraphicFramePr>
        <p:xfrm>
          <a:off x="238897" y="1792657"/>
          <a:ext cx="11426038" cy="235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959">
                  <a:extLst>
                    <a:ext uri="{9D8B030D-6E8A-4147-A177-3AD203B41FA5}">
                      <a16:colId xmlns:a16="http://schemas.microsoft.com/office/drawing/2014/main" val="4000459273"/>
                    </a:ext>
                  </a:extLst>
                </a:gridCol>
                <a:gridCol w="1244338">
                  <a:extLst>
                    <a:ext uri="{9D8B030D-6E8A-4147-A177-3AD203B41FA5}">
                      <a16:colId xmlns:a16="http://schemas.microsoft.com/office/drawing/2014/main" val="843874271"/>
                    </a:ext>
                  </a:extLst>
                </a:gridCol>
                <a:gridCol w="1225484">
                  <a:extLst>
                    <a:ext uri="{9D8B030D-6E8A-4147-A177-3AD203B41FA5}">
                      <a16:colId xmlns:a16="http://schemas.microsoft.com/office/drawing/2014/main" val="4144620115"/>
                    </a:ext>
                  </a:extLst>
                </a:gridCol>
                <a:gridCol w="1225485">
                  <a:extLst>
                    <a:ext uri="{9D8B030D-6E8A-4147-A177-3AD203B41FA5}">
                      <a16:colId xmlns:a16="http://schemas.microsoft.com/office/drawing/2014/main" val="4013335914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3569456118"/>
                    </a:ext>
                  </a:extLst>
                </a:gridCol>
                <a:gridCol w="1197204">
                  <a:extLst>
                    <a:ext uri="{9D8B030D-6E8A-4147-A177-3AD203B41FA5}">
                      <a16:colId xmlns:a16="http://schemas.microsoft.com/office/drawing/2014/main" val="1039710159"/>
                    </a:ext>
                  </a:extLst>
                </a:gridCol>
                <a:gridCol w="1168925">
                  <a:extLst>
                    <a:ext uri="{9D8B030D-6E8A-4147-A177-3AD203B41FA5}">
                      <a16:colId xmlns:a16="http://schemas.microsoft.com/office/drawing/2014/main" val="1012037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Projekt /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Ekonomi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/>
                        <a:t>Innehåll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Ekonomi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/>
                        <a:t>Innehåll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28158"/>
                  </a:ext>
                </a:extLst>
              </a:tr>
              <a:tr h="394807">
                <a:tc>
                  <a:txBody>
                    <a:bodyPr/>
                    <a:lstStyle/>
                    <a:p>
                      <a:r>
                        <a:rPr lang="sv-SE" sz="2000" dirty="0"/>
                        <a:t>Gamlestaden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153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Per Dubb, Medicinareberget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186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Ny arena och evenemangsområde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54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Skanstorget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2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Frölunda torg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442509"/>
                  </a:ext>
                </a:extLst>
              </a:tr>
            </a:tbl>
          </a:graphicData>
        </a:graphic>
      </p:graphicFrame>
      <p:sp>
        <p:nvSpPr>
          <p:cNvPr id="65" name="Flödesschema: Koppling 64">
            <a:extLst>
              <a:ext uri="{FF2B5EF4-FFF2-40B4-BE49-F238E27FC236}">
                <a16:creationId xmlns:a16="http://schemas.microsoft.com/office/drawing/2014/main" id="{34077902-D7A2-448D-83FD-6C4860DCCB3C}"/>
              </a:ext>
            </a:extLst>
          </p:cNvPr>
          <p:cNvSpPr/>
          <p:nvPr/>
        </p:nvSpPr>
        <p:spPr>
          <a:xfrm>
            <a:off x="4969492" y="2207433"/>
            <a:ext cx="318821" cy="300859"/>
          </a:xfrm>
          <a:prstGeom prst="flowChartConnector">
            <a:avLst/>
          </a:prstGeom>
          <a:solidFill>
            <a:schemeClr val="accent1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6" name="Flödesschema: Koppling 65">
            <a:extLst>
              <a:ext uri="{FF2B5EF4-FFF2-40B4-BE49-F238E27FC236}">
                <a16:creationId xmlns:a16="http://schemas.microsoft.com/office/drawing/2014/main" id="{B4FA85F8-28A5-418E-8883-30679EE7116E}"/>
              </a:ext>
            </a:extLst>
          </p:cNvPr>
          <p:cNvSpPr/>
          <p:nvPr/>
        </p:nvSpPr>
        <p:spPr>
          <a:xfrm>
            <a:off x="6128990" y="2204682"/>
            <a:ext cx="318821" cy="300859"/>
          </a:xfrm>
          <a:prstGeom prst="flowChartConnector">
            <a:avLst/>
          </a:prstGeom>
          <a:solidFill>
            <a:schemeClr val="accent1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7" name="Flödesschema: Koppling 66">
            <a:extLst>
              <a:ext uri="{FF2B5EF4-FFF2-40B4-BE49-F238E27FC236}">
                <a16:creationId xmlns:a16="http://schemas.microsoft.com/office/drawing/2014/main" id="{5806A983-A66E-4E7F-B0AF-96EDFD39FC11}"/>
              </a:ext>
            </a:extLst>
          </p:cNvPr>
          <p:cNvSpPr/>
          <p:nvPr/>
        </p:nvSpPr>
        <p:spPr>
          <a:xfrm>
            <a:off x="7378043" y="2204681"/>
            <a:ext cx="318821" cy="300859"/>
          </a:xfrm>
          <a:prstGeom prst="flowChartConnector">
            <a:avLst/>
          </a:prstGeom>
          <a:solidFill>
            <a:schemeClr val="accent1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8" name="Flödesschema: Koppling 67">
            <a:extLst>
              <a:ext uri="{FF2B5EF4-FFF2-40B4-BE49-F238E27FC236}">
                <a16:creationId xmlns:a16="http://schemas.microsoft.com/office/drawing/2014/main" id="{94A958D7-5701-42AD-B354-936C52879477}"/>
              </a:ext>
            </a:extLst>
          </p:cNvPr>
          <p:cNvSpPr/>
          <p:nvPr/>
        </p:nvSpPr>
        <p:spPr>
          <a:xfrm>
            <a:off x="4969492" y="2622209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0" name="Flödesschema: Koppling 69">
            <a:extLst>
              <a:ext uri="{FF2B5EF4-FFF2-40B4-BE49-F238E27FC236}">
                <a16:creationId xmlns:a16="http://schemas.microsoft.com/office/drawing/2014/main" id="{31BFD861-41E4-4866-8323-51DA9B8791C3}"/>
              </a:ext>
            </a:extLst>
          </p:cNvPr>
          <p:cNvSpPr/>
          <p:nvPr/>
        </p:nvSpPr>
        <p:spPr>
          <a:xfrm>
            <a:off x="7380287" y="2590290"/>
            <a:ext cx="318821" cy="300859"/>
          </a:xfrm>
          <a:prstGeom prst="flowChartConnector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1" name="Flödesschema: Koppling 70">
            <a:extLst>
              <a:ext uri="{FF2B5EF4-FFF2-40B4-BE49-F238E27FC236}">
                <a16:creationId xmlns:a16="http://schemas.microsoft.com/office/drawing/2014/main" id="{B542733F-81BA-45C7-A12B-8F38E12B9134}"/>
              </a:ext>
            </a:extLst>
          </p:cNvPr>
          <p:cNvSpPr/>
          <p:nvPr/>
        </p:nvSpPr>
        <p:spPr>
          <a:xfrm>
            <a:off x="4976487" y="3009074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2" name="Flödesschema: Koppling 71">
            <a:extLst>
              <a:ext uri="{FF2B5EF4-FFF2-40B4-BE49-F238E27FC236}">
                <a16:creationId xmlns:a16="http://schemas.microsoft.com/office/drawing/2014/main" id="{4DD82FEA-DA70-463F-AF54-0BFDA6AD5C19}"/>
              </a:ext>
            </a:extLst>
          </p:cNvPr>
          <p:cNvSpPr/>
          <p:nvPr/>
        </p:nvSpPr>
        <p:spPr>
          <a:xfrm>
            <a:off x="6145983" y="3009073"/>
            <a:ext cx="318821" cy="300859"/>
          </a:xfrm>
          <a:prstGeom prst="flowChartConnector">
            <a:avLst/>
          </a:prstGeom>
          <a:solidFill>
            <a:schemeClr val="accent1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3" name="Flödesschema: Koppling 72">
            <a:extLst>
              <a:ext uri="{FF2B5EF4-FFF2-40B4-BE49-F238E27FC236}">
                <a16:creationId xmlns:a16="http://schemas.microsoft.com/office/drawing/2014/main" id="{FC270846-01AC-424E-B05D-0658D159EDF2}"/>
              </a:ext>
            </a:extLst>
          </p:cNvPr>
          <p:cNvSpPr/>
          <p:nvPr/>
        </p:nvSpPr>
        <p:spPr>
          <a:xfrm>
            <a:off x="7386761" y="3002314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4" name="Flödesschema: Koppling 73">
            <a:extLst>
              <a:ext uri="{FF2B5EF4-FFF2-40B4-BE49-F238E27FC236}">
                <a16:creationId xmlns:a16="http://schemas.microsoft.com/office/drawing/2014/main" id="{ADCB9078-679E-471B-8EB0-7CD5B6B14143}"/>
              </a:ext>
            </a:extLst>
          </p:cNvPr>
          <p:cNvSpPr/>
          <p:nvPr/>
        </p:nvSpPr>
        <p:spPr>
          <a:xfrm>
            <a:off x="4969491" y="3406519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5" name="Flödesschema: Koppling 74">
            <a:extLst>
              <a:ext uri="{FF2B5EF4-FFF2-40B4-BE49-F238E27FC236}">
                <a16:creationId xmlns:a16="http://schemas.microsoft.com/office/drawing/2014/main" id="{6A47B14A-7519-4FEC-8F52-64DD9446087D}"/>
              </a:ext>
            </a:extLst>
          </p:cNvPr>
          <p:cNvSpPr/>
          <p:nvPr/>
        </p:nvSpPr>
        <p:spPr>
          <a:xfrm>
            <a:off x="6145981" y="3398799"/>
            <a:ext cx="318821" cy="300859"/>
          </a:xfrm>
          <a:prstGeom prst="flowChartConnector">
            <a:avLst/>
          </a:prstGeom>
          <a:solidFill>
            <a:schemeClr val="accent1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6" name="Flödesschema: Koppling 75">
            <a:extLst>
              <a:ext uri="{FF2B5EF4-FFF2-40B4-BE49-F238E27FC236}">
                <a16:creationId xmlns:a16="http://schemas.microsoft.com/office/drawing/2014/main" id="{A831F2C9-31E4-4AF1-BC01-0974702E5886}"/>
              </a:ext>
            </a:extLst>
          </p:cNvPr>
          <p:cNvSpPr/>
          <p:nvPr/>
        </p:nvSpPr>
        <p:spPr>
          <a:xfrm>
            <a:off x="7390040" y="3406518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9" name="Flödesschema: Koppling 78">
            <a:extLst>
              <a:ext uri="{FF2B5EF4-FFF2-40B4-BE49-F238E27FC236}">
                <a16:creationId xmlns:a16="http://schemas.microsoft.com/office/drawing/2014/main" id="{D8110E87-274C-4960-B2D9-EC7FA5AA074D}"/>
              </a:ext>
            </a:extLst>
          </p:cNvPr>
          <p:cNvSpPr/>
          <p:nvPr/>
        </p:nvSpPr>
        <p:spPr>
          <a:xfrm>
            <a:off x="6145983" y="3793382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0" name="Flödesschema: Koppling 79">
            <a:extLst>
              <a:ext uri="{FF2B5EF4-FFF2-40B4-BE49-F238E27FC236}">
                <a16:creationId xmlns:a16="http://schemas.microsoft.com/office/drawing/2014/main" id="{033336F7-AECE-4406-B786-B4D8F99FC13B}"/>
              </a:ext>
            </a:extLst>
          </p:cNvPr>
          <p:cNvSpPr/>
          <p:nvPr/>
        </p:nvSpPr>
        <p:spPr>
          <a:xfrm>
            <a:off x="7386761" y="3786623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Flödesschema: Koppling 2">
            <a:extLst>
              <a:ext uri="{FF2B5EF4-FFF2-40B4-BE49-F238E27FC236}">
                <a16:creationId xmlns:a16="http://schemas.microsoft.com/office/drawing/2014/main" id="{6453780D-37DE-00E1-82D6-773DD5C1E8B4}"/>
              </a:ext>
            </a:extLst>
          </p:cNvPr>
          <p:cNvSpPr/>
          <p:nvPr/>
        </p:nvSpPr>
        <p:spPr>
          <a:xfrm>
            <a:off x="8544936" y="2211533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Flödesschema: Koppling 3">
            <a:extLst>
              <a:ext uri="{FF2B5EF4-FFF2-40B4-BE49-F238E27FC236}">
                <a16:creationId xmlns:a16="http://schemas.microsoft.com/office/drawing/2014/main" id="{715035FA-5F5F-7D9D-6AE8-0DED28E13A4C}"/>
              </a:ext>
            </a:extLst>
          </p:cNvPr>
          <p:cNvSpPr/>
          <p:nvPr/>
        </p:nvSpPr>
        <p:spPr>
          <a:xfrm>
            <a:off x="9704434" y="2208782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Flödesschema: Koppling 4">
            <a:extLst>
              <a:ext uri="{FF2B5EF4-FFF2-40B4-BE49-F238E27FC236}">
                <a16:creationId xmlns:a16="http://schemas.microsoft.com/office/drawing/2014/main" id="{61C88A6F-156F-91FF-2990-68C8F8AE2CD9}"/>
              </a:ext>
            </a:extLst>
          </p:cNvPr>
          <p:cNvSpPr/>
          <p:nvPr/>
        </p:nvSpPr>
        <p:spPr>
          <a:xfrm>
            <a:off x="10929920" y="2208781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Flödesschema: Koppling 5">
            <a:extLst>
              <a:ext uri="{FF2B5EF4-FFF2-40B4-BE49-F238E27FC236}">
                <a16:creationId xmlns:a16="http://schemas.microsoft.com/office/drawing/2014/main" id="{9AC84BE1-6098-DE71-2527-BDC594D66A67}"/>
              </a:ext>
            </a:extLst>
          </p:cNvPr>
          <p:cNvSpPr/>
          <p:nvPr/>
        </p:nvSpPr>
        <p:spPr>
          <a:xfrm>
            <a:off x="8544936" y="2626309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Flödesschema: Koppling 6">
            <a:extLst>
              <a:ext uri="{FF2B5EF4-FFF2-40B4-BE49-F238E27FC236}">
                <a16:creationId xmlns:a16="http://schemas.microsoft.com/office/drawing/2014/main" id="{4E7F1730-DDEA-94A5-AF1C-5BA3176EC2A5}"/>
              </a:ext>
            </a:extLst>
          </p:cNvPr>
          <p:cNvSpPr/>
          <p:nvPr/>
        </p:nvSpPr>
        <p:spPr>
          <a:xfrm>
            <a:off x="9717916" y="2604705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Flödesschema: Koppling 7">
            <a:extLst>
              <a:ext uri="{FF2B5EF4-FFF2-40B4-BE49-F238E27FC236}">
                <a16:creationId xmlns:a16="http://schemas.microsoft.com/office/drawing/2014/main" id="{D7FBF103-2132-4E30-20F2-F2BBBCEFE980}"/>
              </a:ext>
            </a:extLst>
          </p:cNvPr>
          <p:cNvSpPr/>
          <p:nvPr/>
        </p:nvSpPr>
        <p:spPr>
          <a:xfrm>
            <a:off x="10955731" y="2594390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Flödesschema: Koppling 9">
            <a:extLst>
              <a:ext uri="{FF2B5EF4-FFF2-40B4-BE49-F238E27FC236}">
                <a16:creationId xmlns:a16="http://schemas.microsoft.com/office/drawing/2014/main" id="{DBE17136-0234-BBD9-FD8C-4F196BAEE659}"/>
              </a:ext>
            </a:extLst>
          </p:cNvPr>
          <p:cNvSpPr/>
          <p:nvPr/>
        </p:nvSpPr>
        <p:spPr>
          <a:xfrm>
            <a:off x="8551931" y="3013174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Flödesschema: Koppling 10">
            <a:extLst>
              <a:ext uri="{FF2B5EF4-FFF2-40B4-BE49-F238E27FC236}">
                <a16:creationId xmlns:a16="http://schemas.microsoft.com/office/drawing/2014/main" id="{332AAB72-591B-6E58-A582-5073F4555172}"/>
              </a:ext>
            </a:extLst>
          </p:cNvPr>
          <p:cNvSpPr/>
          <p:nvPr/>
        </p:nvSpPr>
        <p:spPr>
          <a:xfrm>
            <a:off x="9721427" y="3013173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Flödesschema: Koppling 11">
            <a:extLst>
              <a:ext uri="{FF2B5EF4-FFF2-40B4-BE49-F238E27FC236}">
                <a16:creationId xmlns:a16="http://schemas.microsoft.com/office/drawing/2014/main" id="{6C3990D8-0BDB-2CBD-B932-196311CD0E01}"/>
              </a:ext>
            </a:extLst>
          </p:cNvPr>
          <p:cNvSpPr/>
          <p:nvPr/>
        </p:nvSpPr>
        <p:spPr>
          <a:xfrm>
            <a:off x="10962205" y="3006414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Flödesschema: Koppling 12">
            <a:extLst>
              <a:ext uri="{FF2B5EF4-FFF2-40B4-BE49-F238E27FC236}">
                <a16:creationId xmlns:a16="http://schemas.microsoft.com/office/drawing/2014/main" id="{7FFF824B-9C2C-B9D3-4DA2-A8451840FD5A}"/>
              </a:ext>
            </a:extLst>
          </p:cNvPr>
          <p:cNvSpPr/>
          <p:nvPr/>
        </p:nvSpPr>
        <p:spPr>
          <a:xfrm>
            <a:off x="8544935" y="3410619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Flödesschema: Koppling 13">
            <a:extLst>
              <a:ext uri="{FF2B5EF4-FFF2-40B4-BE49-F238E27FC236}">
                <a16:creationId xmlns:a16="http://schemas.microsoft.com/office/drawing/2014/main" id="{D706A82C-4F6F-819D-AD0F-6C941B5A6F11}"/>
              </a:ext>
            </a:extLst>
          </p:cNvPr>
          <p:cNvSpPr/>
          <p:nvPr/>
        </p:nvSpPr>
        <p:spPr>
          <a:xfrm>
            <a:off x="9721425" y="3402899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Flödesschema: Koppling 15">
            <a:extLst>
              <a:ext uri="{FF2B5EF4-FFF2-40B4-BE49-F238E27FC236}">
                <a16:creationId xmlns:a16="http://schemas.microsoft.com/office/drawing/2014/main" id="{5453BB0D-CEE9-37FE-96BB-117094FC4923}"/>
              </a:ext>
            </a:extLst>
          </p:cNvPr>
          <p:cNvSpPr/>
          <p:nvPr/>
        </p:nvSpPr>
        <p:spPr>
          <a:xfrm>
            <a:off x="10949773" y="3410618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Flödesschema: Koppling 16">
            <a:extLst>
              <a:ext uri="{FF2B5EF4-FFF2-40B4-BE49-F238E27FC236}">
                <a16:creationId xmlns:a16="http://schemas.microsoft.com/office/drawing/2014/main" id="{30EC66C8-6569-B948-2FAA-8E9AA3207FF3}"/>
              </a:ext>
            </a:extLst>
          </p:cNvPr>
          <p:cNvSpPr/>
          <p:nvPr/>
        </p:nvSpPr>
        <p:spPr>
          <a:xfrm>
            <a:off x="8551931" y="3797483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Flödesschema: Koppling 17">
            <a:extLst>
              <a:ext uri="{FF2B5EF4-FFF2-40B4-BE49-F238E27FC236}">
                <a16:creationId xmlns:a16="http://schemas.microsoft.com/office/drawing/2014/main" id="{AC157075-841F-8CF3-F528-61B0718AE962}"/>
              </a:ext>
            </a:extLst>
          </p:cNvPr>
          <p:cNvSpPr/>
          <p:nvPr/>
        </p:nvSpPr>
        <p:spPr>
          <a:xfrm>
            <a:off x="9721427" y="3797482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" name="Flödesschema: Koppling 18">
            <a:extLst>
              <a:ext uri="{FF2B5EF4-FFF2-40B4-BE49-F238E27FC236}">
                <a16:creationId xmlns:a16="http://schemas.microsoft.com/office/drawing/2014/main" id="{0196CEDC-F15C-94C6-C761-59BB7ED5A6D3}"/>
              </a:ext>
            </a:extLst>
          </p:cNvPr>
          <p:cNvSpPr/>
          <p:nvPr/>
        </p:nvSpPr>
        <p:spPr>
          <a:xfrm>
            <a:off x="10962205" y="3790723"/>
            <a:ext cx="318821" cy="300859"/>
          </a:xfrm>
          <a:prstGeom prst="flowChartConnector">
            <a:avLst/>
          </a:prstGeom>
          <a:noFill/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37A463CE-CC7A-4C4E-922C-B8D0C5CFAF3F}"/>
              </a:ext>
            </a:extLst>
          </p:cNvPr>
          <p:cNvSpPr txBox="1"/>
          <p:nvPr/>
        </p:nvSpPr>
        <p:spPr>
          <a:xfrm>
            <a:off x="8112302" y="1133306"/>
            <a:ext cx="4079698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2000" dirty="0"/>
              <a:t>Föregående rapportering (23XXXX)</a:t>
            </a:r>
          </a:p>
        </p:txBody>
      </p:sp>
      <p:sp>
        <p:nvSpPr>
          <p:cNvPr id="26" name="Flödesschema: Koppling 25">
            <a:extLst>
              <a:ext uri="{FF2B5EF4-FFF2-40B4-BE49-F238E27FC236}">
                <a16:creationId xmlns:a16="http://schemas.microsoft.com/office/drawing/2014/main" id="{355CD1B7-CA2B-1CB9-95B3-D5784BBD333D}"/>
              </a:ext>
            </a:extLst>
          </p:cNvPr>
          <p:cNvSpPr/>
          <p:nvPr/>
        </p:nvSpPr>
        <p:spPr>
          <a:xfrm>
            <a:off x="6146192" y="2600176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7" name="Flödesschema: Koppling 26">
            <a:extLst>
              <a:ext uri="{FF2B5EF4-FFF2-40B4-BE49-F238E27FC236}">
                <a16:creationId xmlns:a16="http://schemas.microsoft.com/office/drawing/2014/main" id="{AD90DE45-820C-12C2-C526-232A6128AAB4}"/>
              </a:ext>
            </a:extLst>
          </p:cNvPr>
          <p:cNvSpPr/>
          <p:nvPr/>
        </p:nvSpPr>
        <p:spPr>
          <a:xfrm>
            <a:off x="4976486" y="3786622"/>
            <a:ext cx="318821" cy="300859"/>
          </a:xfrm>
          <a:prstGeom prst="flowChartConnector">
            <a:avLst/>
          </a:prstGeom>
          <a:solidFill>
            <a:srgbClr val="FFFF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1" name="Rektangel 110">
            <a:extLst>
              <a:ext uri="{FF2B5EF4-FFF2-40B4-BE49-F238E27FC236}">
                <a16:creationId xmlns:a16="http://schemas.microsoft.com/office/drawing/2014/main" id="{173DD7D9-A5F4-5418-35FB-670B21FC87B2}"/>
              </a:ext>
            </a:extLst>
          </p:cNvPr>
          <p:cNvSpPr/>
          <p:nvPr/>
        </p:nvSpPr>
        <p:spPr>
          <a:xfrm>
            <a:off x="8139268" y="1147662"/>
            <a:ext cx="3525667" cy="299703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2" name="textruta 111">
            <a:extLst>
              <a:ext uri="{FF2B5EF4-FFF2-40B4-BE49-F238E27FC236}">
                <a16:creationId xmlns:a16="http://schemas.microsoft.com/office/drawing/2014/main" id="{D6AA59EE-2092-0D72-27AD-4DF29840ECF8}"/>
              </a:ext>
            </a:extLst>
          </p:cNvPr>
          <p:cNvSpPr txBox="1"/>
          <p:nvPr/>
        </p:nvSpPr>
        <p:spPr>
          <a:xfrm>
            <a:off x="4471514" y="1133306"/>
            <a:ext cx="4079698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2000" dirty="0"/>
              <a:t>Aktuell rapportering </a:t>
            </a:r>
          </a:p>
          <a:p>
            <a:r>
              <a:rPr lang="sv-SE" sz="2000" dirty="0"/>
              <a:t>(230522)</a:t>
            </a:r>
          </a:p>
        </p:txBody>
      </p:sp>
      <p:sp>
        <p:nvSpPr>
          <p:cNvPr id="113" name="Rektangel 112">
            <a:extLst>
              <a:ext uri="{FF2B5EF4-FFF2-40B4-BE49-F238E27FC236}">
                <a16:creationId xmlns:a16="http://schemas.microsoft.com/office/drawing/2014/main" id="{2723A442-3B74-B452-0D3B-C81559FC6086}"/>
              </a:ext>
            </a:extLst>
          </p:cNvPr>
          <p:cNvSpPr/>
          <p:nvPr/>
        </p:nvSpPr>
        <p:spPr>
          <a:xfrm>
            <a:off x="4471513" y="1147662"/>
            <a:ext cx="3672361" cy="299703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2015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84664-0C2F-77F1-D2B5-C3F19C181E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A780EF4F-041D-4E92-8E0B-C6B33C409E65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94DEA2D6-1C08-490F-A9D8-32FF4CA4AB39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2854F965-9EAC-4E5F-B8AF-B71ED5AB23B8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4C6203C4-3FED-402C-BFDB-343DF11CC050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6BE225D3-E3D8-4F98-BC58-14F57109E87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ADA556B8-FF6B-4366-842E-EA8543DF3513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0B6D1EB7-5461-4125-80A6-D2FDBBE7C78B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19238CDA-65F2-4987-8E1B-C34A43BAA2FC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0AA0BA46DC354BA69F7435FD08D083" ma:contentTypeVersion="4" ma:contentTypeDescription="Skapa ett nytt dokument." ma:contentTypeScope="" ma:versionID="1ccc64d775c7b8c7dfdb3dfb92e47056">
  <xsd:schema xmlns:xsd="http://www.w3.org/2001/XMLSchema" xmlns:xs="http://www.w3.org/2001/XMLSchema" xmlns:p="http://schemas.microsoft.com/office/2006/metadata/properties" xmlns:ns2="1baae6b5-acc5-4907-a9c2-a8be63f393e3" xmlns:ns3="d5580cc1-7d71-454d-ae89-ecddfd93cd2e" targetNamespace="http://schemas.microsoft.com/office/2006/metadata/properties" ma:root="true" ma:fieldsID="6208f3d3d0c79ccad033d9eb13d8f350" ns2:_="" ns3:_="">
    <xsd:import namespace="1baae6b5-acc5-4907-a9c2-a8be63f393e3"/>
    <xsd:import namespace="d5580cc1-7d71-454d-ae89-ecddfd93c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aae6b5-acc5-4907-a9c2-a8be63f39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80cc1-7d71-454d-ae89-ecddfd93c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CA0410-605D-4323-B263-5C5F57AB0C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81C574-A329-417D-9F2B-33330B552267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baae6b5-acc5-4907-a9c2-a8be63f393e3"/>
    <ds:schemaRef ds:uri="http://schemas.microsoft.com/office/infopath/2007/PartnerControls"/>
    <ds:schemaRef ds:uri="http://purl.org/dc/terms/"/>
    <ds:schemaRef ds:uri="http://schemas.microsoft.com/office/2006/documentManagement/types"/>
    <ds:schemaRef ds:uri="d5580cc1-7d71-454d-ae89-ecddfd93cd2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E4E7872-F6F8-4A0F-ABEE-4158E7DF8C3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baae6b5-acc5-4907-a9c2-a8be63f393e3"/>
    <ds:schemaRef ds:uri="d5580cc1-7d71-454d-ae89-ecddfd93cd2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241</Words>
  <Application>Microsoft Office PowerPoint</Application>
  <PresentationFormat>Bredbild</PresentationFormat>
  <Paragraphs>65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7</vt:i4>
      </vt:variant>
    </vt:vector>
  </HeadingPairs>
  <TitlesOfParts>
    <vt:vector size="19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Statusrapport komplexa exploateringsprojekt.</vt:lpstr>
      <vt:lpstr>Vad är ett projekt eller program med hög komplexitet?</vt:lpstr>
      <vt:lpstr>Vid varje nämnd</vt:lpstr>
      <vt:lpstr>Exploateringsprojekt som rapporteras</vt:lpstr>
      <vt:lpstr>Definition färger projektuppföljning</vt:lpstr>
      <vt:lpstr>Status 2023-05-22, Exploateringsportföljen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/>
  <cp:lastModifiedBy/>
  <cp:revision>85</cp:revision>
  <dcterms:created xsi:type="dcterms:W3CDTF">2018-09-13T15:17:52Z</dcterms:created>
  <dcterms:modified xsi:type="dcterms:W3CDTF">2023-05-16T06:13:53Z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0x0101000E0AA0BA46DC354BA69F7435FD08D083</vt:lpwstr>
  </property>
</Properties>
</file>